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18"/>
  </p:notesMasterIdLst>
  <p:sldIdLst>
    <p:sldId id="260" r:id="rId2"/>
    <p:sldId id="261" r:id="rId3"/>
    <p:sldId id="258" r:id="rId4"/>
    <p:sldId id="257" r:id="rId5"/>
    <p:sldId id="259" r:id="rId6"/>
    <p:sldId id="262" r:id="rId7"/>
    <p:sldId id="272" r:id="rId8"/>
    <p:sldId id="263" r:id="rId9"/>
    <p:sldId id="265" r:id="rId10"/>
    <p:sldId id="264"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Campbell" initials="AC" lastIdx="1" clrIdx="0">
    <p:extLst>
      <p:ext uri="{19B8F6BF-5375-455C-9EA6-DF929625EA0E}">
        <p15:presenceInfo xmlns:p15="http://schemas.microsoft.com/office/powerpoint/2012/main" userId="S::Andrew.campbell@scouts.org.za::2111a31d-0dd3-4766-99eb-3ec4a96937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82226" autoAdjust="0"/>
  </p:normalViewPr>
  <p:slideViewPr>
    <p:cSldViewPr>
      <p:cViewPr varScale="1">
        <p:scale>
          <a:sx n="65" d="100"/>
          <a:sy n="65" d="100"/>
        </p:scale>
        <p:origin x="1344"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5EC8FE-AC90-47BB-AEC4-F0BCBC35DB22}" type="datetimeFigureOut">
              <a:rPr lang="en-ZA" smtClean="0"/>
              <a:pPr/>
              <a:t>2020/05/21</a:t>
            </a:fld>
            <a:endParaRPr lang="en-Z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A3427-FFFD-4403-8B0B-4ADE2A885553}" type="slidenum">
              <a:rPr lang="en-ZA" smtClean="0"/>
              <a:pPr/>
              <a:t>‹#›</a:t>
            </a:fld>
            <a:endParaRPr lang="en-ZA"/>
          </a:p>
        </p:txBody>
      </p:sp>
    </p:spTree>
    <p:extLst>
      <p:ext uri="{BB962C8B-B14F-4D97-AF65-F5344CB8AC3E}">
        <p14:creationId xmlns:p14="http://schemas.microsoft.com/office/powerpoint/2010/main" val="1406604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012157"/>
          </a:xfrm>
        </p:spPr>
        <p:txBody>
          <a:bodyPr/>
          <a:lstStyle>
            <a:lvl1pPr>
              <a:defRPr baseline="0">
                <a:latin typeface="Verdana" panose="020B0604030504040204" pitchFamily="34" charset="0"/>
              </a:defRPr>
            </a:lvl1pPr>
            <a:lvl2pPr>
              <a:defRPr baseline="0">
                <a:latin typeface="Verdana" panose="020B0604030504040204" pitchFamily="34" charset="0"/>
              </a:defRPr>
            </a:lvl2pPr>
            <a:lvl3pPr>
              <a:defRPr baseline="0">
                <a:latin typeface="Verdana" panose="020B0604030504040204" pitchFamily="34" charset="0"/>
              </a:defRPr>
            </a:lvl3pPr>
            <a:lvl4pPr>
              <a:defRPr baseline="0">
                <a:latin typeface="Verdana" panose="020B0604030504040204" pitchFamily="34" charset="0"/>
              </a:defRPr>
            </a:lvl4pPr>
            <a:lvl5pPr>
              <a:defRPr baseline="0">
                <a:latin typeface="Verdana" panose="020B060403050404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012157"/>
          </a:xfrm>
        </p:spPr>
        <p:txBody>
          <a:bodyPr/>
          <a:lstStyle>
            <a:lvl1pPr>
              <a:defRPr baseline="0">
                <a:latin typeface="Verdana" panose="020B0604030504040204" pitchFamily="34" charset="0"/>
              </a:defRPr>
            </a:lvl1pPr>
            <a:lvl2pPr>
              <a:defRPr baseline="0">
                <a:latin typeface="Verdana" panose="020B0604030504040204" pitchFamily="34" charset="0"/>
              </a:defRPr>
            </a:lvl2pPr>
            <a:lvl3pPr>
              <a:defRPr baseline="0">
                <a:latin typeface="Verdana" panose="020B0604030504040204" pitchFamily="34" charset="0"/>
              </a:defRPr>
            </a:lvl3pPr>
            <a:lvl4pPr>
              <a:defRPr baseline="0">
                <a:latin typeface="Verdana" panose="020B0604030504040204" pitchFamily="34" charset="0"/>
              </a:defRPr>
            </a:lvl4pPr>
            <a:lvl5pPr>
              <a:defRPr baseline="0">
                <a:latin typeface="Verdana" panose="020B060403050404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Tree>
    <p:extLst>
      <p:ext uri="{BB962C8B-B14F-4D97-AF65-F5344CB8AC3E}">
        <p14:creationId xmlns:p14="http://schemas.microsoft.com/office/powerpoint/2010/main" val="383186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8867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611560" y="369721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22620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2362" y="1844823"/>
            <a:ext cx="2949575" cy="1430015"/>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3779912" y="2204864"/>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522362" y="3274839"/>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043889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594370" y="1700808"/>
            <a:ext cx="2949575" cy="1367690"/>
          </a:xfrm>
        </p:spPr>
        <p:txBody>
          <a:bodyPr anchor="b"/>
          <a:lstStyle>
            <a:lvl1pPr>
              <a:defRPr sz="3200"/>
            </a:lvl1pPr>
          </a:lstStyle>
          <a:p>
            <a:r>
              <a:rPr lang="en-US"/>
              <a:t>Click to edit Master title style</a:t>
            </a:r>
            <a:endParaRPr lang="en-ZA" dirty="0"/>
          </a:p>
        </p:txBody>
      </p:sp>
      <p:sp>
        <p:nvSpPr>
          <p:cNvPr id="7" name="Picture Placeholder 2"/>
          <p:cNvSpPr>
            <a:spLocks noGrp="1"/>
          </p:cNvSpPr>
          <p:nvPr>
            <p:ph type="pic" idx="1"/>
          </p:nvPr>
        </p:nvSpPr>
        <p:spPr>
          <a:xfrm>
            <a:off x="3851920" y="2132857"/>
            <a:ext cx="4629150" cy="45615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ZA"/>
          </a:p>
        </p:txBody>
      </p:sp>
      <p:sp>
        <p:nvSpPr>
          <p:cNvPr id="8" name="Text Placeholder 3"/>
          <p:cNvSpPr>
            <a:spLocks noGrp="1"/>
          </p:cNvSpPr>
          <p:nvPr>
            <p:ph type="body" sz="half" idx="2"/>
          </p:nvPr>
        </p:nvSpPr>
        <p:spPr>
          <a:xfrm>
            <a:off x="594370" y="3202831"/>
            <a:ext cx="2949575" cy="34916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8493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5576" y="548680"/>
            <a:ext cx="7759774" cy="2387600"/>
          </a:xfrm>
        </p:spPr>
        <p:txBody>
          <a:bodyPr anchor="b">
            <a:normAutofit/>
          </a:bodyPr>
          <a:lstStyle>
            <a:lvl1pPr algn="ctr">
              <a:defRPr sz="5000" baseline="0"/>
            </a:lvl1pPr>
          </a:lstStyle>
          <a:p>
            <a:r>
              <a:rPr lang="en-US"/>
              <a:t>Click to edit Master title style</a:t>
            </a:r>
            <a:endParaRPr lang="en-ZA" dirty="0"/>
          </a:p>
        </p:txBody>
      </p:sp>
      <p:sp>
        <p:nvSpPr>
          <p:cNvPr id="3" name="Subtitle 2"/>
          <p:cNvSpPr>
            <a:spLocks noGrp="1"/>
          </p:cNvSpPr>
          <p:nvPr>
            <p:ph type="subTitle" idx="1"/>
          </p:nvPr>
        </p:nvSpPr>
        <p:spPr>
          <a:xfrm>
            <a:off x="1167408" y="3068960"/>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dirty="0"/>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D34E67F2-F4FE-4446-8AC4-FB5092B98AC0}" type="datetimeFigureOut">
              <a:rPr lang="en-ZA" smtClean="0"/>
              <a:pPr/>
              <a:t>2020/05/21</a:t>
            </a:fld>
            <a:endParaRPr lang="en-ZA"/>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ZA"/>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4B6ED5D5-0CAF-4F9B-939A-A8EBA927D336}" type="slidenum">
              <a:rPr lang="en-ZA" smtClean="0"/>
              <a:pPr/>
              <a:t>‹#›</a:t>
            </a:fld>
            <a:endParaRPr lang="en-ZA"/>
          </a:p>
        </p:txBody>
      </p:sp>
    </p:spTree>
    <p:extLst>
      <p:ext uri="{BB962C8B-B14F-4D97-AF65-F5344CB8AC3E}">
        <p14:creationId xmlns:p14="http://schemas.microsoft.com/office/powerpoint/2010/main" val="3150281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28650" y="1825625"/>
            <a:ext cx="3867150" cy="28995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825625"/>
            <a:ext cx="3867150" cy="28995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84201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D34E67F2-F4FE-4446-8AC4-FB5092B98AC0}" type="datetimeFigureOut">
              <a:rPr lang="en-ZA" smtClean="0"/>
              <a:pPr/>
              <a:t>2020/05/21</a:t>
            </a:fld>
            <a:endParaRPr lang="en-ZA"/>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ZA"/>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4B6ED5D5-0CAF-4F9B-939A-A8EBA927D336}" type="slidenum">
              <a:rPr lang="en-ZA" smtClean="0"/>
              <a:pPr/>
              <a:t>‹#›</a:t>
            </a:fld>
            <a:endParaRPr lang="en-ZA"/>
          </a:p>
        </p:txBody>
      </p:sp>
    </p:spTree>
    <p:extLst>
      <p:ext uri="{BB962C8B-B14F-4D97-AF65-F5344CB8AC3E}">
        <p14:creationId xmlns:p14="http://schemas.microsoft.com/office/powerpoint/2010/main" val="3917178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3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ZA" dirty="0"/>
          </a:p>
        </p:txBody>
      </p:sp>
      <p:sp>
        <p:nvSpPr>
          <p:cNvPr id="3" name="Text Placeholder 2"/>
          <p:cNvSpPr>
            <a:spLocks noGrp="1"/>
          </p:cNvSpPr>
          <p:nvPr>
            <p:ph type="body" idx="1"/>
          </p:nvPr>
        </p:nvSpPr>
        <p:spPr>
          <a:xfrm>
            <a:off x="628650" y="1825625"/>
            <a:ext cx="7886700" cy="28995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Tree>
    <p:extLst>
      <p:ext uri="{BB962C8B-B14F-4D97-AF65-F5344CB8AC3E}">
        <p14:creationId xmlns:p14="http://schemas.microsoft.com/office/powerpoint/2010/main" val="3533102530"/>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8" r:id="rId3"/>
    <p:sldLayoutId id="2147483676" r:id="rId4"/>
    <p:sldLayoutId id="2147483671" r:id="rId5"/>
    <p:sldLayoutId id="2147483674" r:id="rId6"/>
    <p:sldLayoutId id="2147483672" r:id="rId7"/>
    <p:sldLayoutId id="2147483677" r:id="rId8"/>
  </p:sldLayoutIdLst>
  <p:txStyles>
    <p:titleStyle>
      <a:lvl1pPr algn="l" defTabSz="914400" rtl="0" eaLnBrk="1" latinLnBrk="0" hangingPunct="1">
        <a:lnSpc>
          <a:spcPct val="90000"/>
        </a:lnSpc>
        <a:spcBef>
          <a:spcPct val="0"/>
        </a:spcBef>
        <a:buNone/>
        <a:defRPr sz="4400" kern="1200">
          <a:solidFill>
            <a:schemeClr val="tx1"/>
          </a:solidFill>
          <a:latin typeface="AG Stencil" panose="0200050300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E4758-8D7A-4276-A957-8E1EE971616B}"/>
              </a:ext>
            </a:extLst>
          </p:cNvPr>
          <p:cNvSpPr>
            <a:spLocks noGrp="1"/>
          </p:cNvSpPr>
          <p:nvPr>
            <p:ph type="ctrTitle"/>
          </p:nvPr>
        </p:nvSpPr>
        <p:spPr>
          <a:xfrm>
            <a:off x="-3337003" y="1611005"/>
            <a:ext cx="20550019" cy="4764876"/>
          </a:xfrm>
        </p:spPr>
        <p:txBody>
          <a:bodyPr/>
          <a:lstStyle/>
          <a:p>
            <a:endParaRPr lang="en-US" dirty="0"/>
          </a:p>
        </p:txBody>
      </p:sp>
      <p:sp>
        <p:nvSpPr>
          <p:cNvPr id="3" name="Subtitle 2">
            <a:extLst>
              <a:ext uri="{FF2B5EF4-FFF2-40B4-BE49-F238E27FC236}">
                <a16:creationId xmlns:a16="http://schemas.microsoft.com/office/drawing/2014/main" id="{5E15E52F-AF49-419A-80F4-9C1B86A91AEF}"/>
              </a:ext>
            </a:extLst>
          </p:cNvPr>
          <p:cNvSpPr>
            <a:spLocks noGrp="1"/>
          </p:cNvSpPr>
          <p:nvPr>
            <p:ph type="subTitle" idx="1"/>
          </p:nvPr>
        </p:nvSpPr>
        <p:spPr/>
        <p:txBody>
          <a:bodyPr/>
          <a:lstStyle/>
          <a:p>
            <a:endParaRPr lang="en-US"/>
          </a:p>
        </p:txBody>
      </p:sp>
      <p:pic>
        <p:nvPicPr>
          <p:cNvPr id="1026" name="Picture 2" descr="Virtual merit badges from Northern Star Council – Updated as of 4 ...">
            <a:extLst>
              <a:ext uri="{FF2B5EF4-FFF2-40B4-BE49-F238E27FC236}">
                <a16:creationId xmlns:a16="http://schemas.microsoft.com/office/drawing/2014/main" id="{6DE27645-7B59-474E-A646-21914BA65F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198"/>
            <a:ext cx="9144000" cy="7315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1447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FD072-DD33-47DD-890A-F6FA076AA97D}"/>
              </a:ext>
            </a:extLst>
          </p:cNvPr>
          <p:cNvSpPr>
            <a:spLocks noGrp="1"/>
          </p:cNvSpPr>
          <p:nvPr>
            <p:ph type="ctrTitle"/>
          </p:nvPr>
        </p:nvSpPr>
        <p:spPr>
          <a:xfrm>
            <a:off x="755576" y="548680"/>
            <a:ext cx="7759774" cy="936104"/>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15FB4426-3514-466F-AFBC-68F93E38EE2C}"/>
              </a:ext>
            </a:extLst>
          </p:cNvPr>
          <p:cNvSpPr>
            <a:spLocks noGrp="1"/>
          </p:cNvSpPr>
          <p:nvPr>
            <p:ph type="subTitle" idx="1"/>
          </p:nvPr>
        </p:nvSpPr>
        <p:spPr>
          <a:xfrm>
            <a:off x="1167408" y="1484784"/>
            <a:ext cx="6858000" cy="3239938"/>
          </a:xfrm>
        </p:spPr>
        <p:txBody>
          <a:bodyPr>
            <a:normAutofit fontScale="70000" lnSpcReduction="20000"/>
          </a:bodyPr>
          <a:lstStyle/>
          <a:p>
            <a:pPr algn="just"/>
            <a:r>
              <a:rPr lang="en-US" b="1" dirty="0"/>
              <a:t>3) Feedback is key</a:t>
            </a:r>
            <a:endParaRPr lang="en-US" dirty="0"/>
          </a:p>
          <a:p>
            <a:pPr algn="just"/>
            <a:endParaRPr lang="en-US" b="1" dirty="0"/>
          </a:p>
          <a:p>
            <a:pPr marL="342900" indent="-342900" algn="just">
              <a:buFont typeface="Arial" panose="020B0604020202020204" pitchFamily="34" charset="0"/>
              <a:buChar char="•"/>
            </a:pPr>
            <a:r>
              <a:rPr lang="en-US" dirty="0"/>
              <a:t>Praise involvement and effort, preferably through youth leaders;</a:t>
            </a:r>
          </a:p>
          <a:p>
            <a:pPr marL="342900" indent="-342900" algn="just">
              <a:buFont typeface="Arial" panose="020B0604020202020204" pitchFamily="34" charset="0"/>
              <a:buChar char="•"/>
            </a:pPr>
            <a:r>
              <a:rPr lang="en-US" dirty="0"/>
              <a:t>If you are running a points system, give regular feedback on the standing of the various groups in your unit;</a:t>
            </a:r>
          </a:p>
          <a:p>
            <a:pPr marL="342900" indent="-342900" algn="just">
              <a:buFont typeface="Arial" panose="020B0604020202020204" pitchFamily="34" charset="0"/>
              <a:buChar char="•"/>
            </a:pPr>
            <a:r>
              <a:rPr lang="en-US" dirty="0"/>
              <a:t>Ensure advancement </a:t>
            </a:r>
            <a:r>
              <a:rPr lang="en-US" dirty="0" err="1"/>
              <a:t>etc</a:t>
            </a:r>
            <a:r>
              <a:rPr lang="en-US" dirty="0"/>
              <a:t> is captured on platforms like Scouts Digital so youth can see their advancement;</a:t>
            </a:r>
          </a:p>
          <a:p>
            <a:pPr marL="342900" indent="-342900" algn="just">
              <a:buFont typeface="Arial" panose="020B0604020202020204" pitchFamily="34" charset="0"/>
              <a:buChar char="•"/>
            </a:pPr>
            <a:r>
              <a:rPr lang="en-US" dirty="0"/>
              <a:t>Do not be afraid to innovate, an online investiture is better than no investiture at all;</a:t>
            </a:r>
          </a:p>
          <a:p>
            <a:pPr marL="342900" indent="-342900" algn="just">
              <a:buFont typeface="Arial" panose="020B0604020202020204" pitchFamily="34" charset="0"/>
              <a:buChar char="•"/>
            </a:pPr>
            <a:r>
              <a:rPr lang="en-US" dirty="0"/>
              <a:t>Community Newspapers, Blogs </a:t>
            </a:r>
            <a:r>
              <a:rPr lang="en-US" dirty="0" err="1"/>
              <a:t>etc</a:t>
            </a:r>
            <a:r>
              <a:rPr lang="en-US" dirty="0"/>
              <a:t> can be used to </a:t>
            </a:r>
            <a:r>
              <a:rPr lang="en-US" dirty="0" err="1"/>
              <a:t>recognise</a:t>
            </a:r>
            <a:r>
              <a:rPr lang="en-US" dirty="0"/>
              <a:t> youth achievement AND can be used for recruiting.</a:t>
            </a:r>
          </a:p>
        </p:txBody>
      </p:sp>
    </p:spTree>
    <p:extLst>
      <p:ext uri="{BB962C8B-B14F-4D97-AF65-F5344CB8AC3E}">
        <p14:creationId xmlns:p14="http://schemas.microsoft.com/office/powerpoint/2010/main" val="419462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28C49-4058-4ABD-9EFB-7751B23CE78F}"/>
              </a:ext>
            </a:extLst>
          </p:cNvPr>
          <p:cNvSpPr>
            <a:spLocks noGrp="1"/>
          </p:cNvSpPr>
          <p:nvPr>
            <p:ph type="ctrTitle"/>
          </p:nvPr>
        </p:nvSpPr>
        <p:spPr>
          <a:xfrm>
            <a:off x="755576" y="548680"/>
            <a:ext cx="7759774" cy="1080120"/>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071E9513-201B-4E71-BD5B-BA0D2E01E7D4}"/>
              </a:ext>
            </a:extLst>
          </p:cNvPr>
          <p:cNvSpPr>
            <a:spLocks noGrp="1"/>
          </p:cNvSpPr>
          <p:nvPr>
            <p:ph type="subTitle" idx="1"/>
          </p:nvPr>
        </p:nvSpPr>
        <p:spPr>
          <a:xfrm>
            <a:off x="1167408" y="1628800"/>
            <a:ext cx="6858000" cy="3095922"/>
          </a:xfrm>
        </p:spPr>
        <p:txBody>
          <a:bodyPr>
            <a:normAutofit lnSpcReduction="10000"/>
          </a:bodyPr>
          <a:lstStyle/>
          <a:p>
            <a:pPr algn="just"/>
            <a:r>
              <a:rPr lang="en-US" b="1" dirty="0"/>
              <a:t>4) Remember to use Youth Leadership</a:t>
            </a:r>
          </a:p>
          <a:p>
            <a:pPr algn="just"/>
            <a:endParaRPr lang="en-US" b="1" dirty="0"/>
          </a:p>
          <a:p>
            <a:pPr marL="342900" indent="-342900" algn="just">
              <a:buFont typeface="Arial" panose="020B0604020202020204" pitchFamily="34" charset="0"/>
              <a:buChar char="•"/>
            </a:pPr>
            <a:r>
              <a:rPr lang="en-US" dirty="0"/>
              <a:t>Getting a youth member to demonstrate a skill trains the youth member AND the scouts watching the demonstration;</a:t>
            </a:r>
          </a:p>
          <a:p>
            <a:pPr marL="342900" indent="-342900" algn="just">
              <a:buFont typeface="Arial" panose="020B0604020202020204" pitchFamily="34" charset="0"/>
              <a:buChar char="•"/>
            </a:pPr>
            <a:r>
              <a:rPr lang="en-US" dirty="0"/>
              <a:t>Will reduce your workload;</a:t>
            </a:r>
          </a:p>
          <a:p>
            <a:pPr marL="342900" indent="-342900" algn="just">
              <a:buFont typeface="Arial" panose="020B0604020202020204" pitchFamily="34" charset="0"/>
              <a:buChar char="•"/>
            </a:pPr>
            <a:r>
              <a:rPr lang="en-US" dirty="0"/>
              <a:t>NB – Some youth members can sign off items on Scouts Digital;</a:t>
            </a:r>
          </a:p>
        </p:txBody>
      </p:sp>
    </p:spTree>
    <p:extLst>
      <p:ext uri="{BB962C8B-B14F-4D97-AF65-F5344CB8AC3E}">
        <p14:creationId xmlns:p14="http://schemas.microsoft.com/office/powerpoint/2010/main" val="1202552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1C8C8-D498-44F1-A1CF-4AAB268880DF}"/>
              </a:ext>
            </a:extLst>
          </p:cNvPr>
          <p:cNvSpPr>
            <a:spLocks noGrp="1"/>
          </p:cNvSpPr>
          <p:nvPr>
            <p:ph type="ctrTitle"/>
          </p:nvPr>
        </p:nvSpPr>
        <p:spPr>
          <a:xfrm>
            <a:off x="755576" y="548680"/>
            <a:ext cx="7759774" cy="1080120"/>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4FAB0D40-27EC-443C-9B70-33C073311551}"/>
              </a:ext>
            </a:extLst>
          </p:cNvPr>
          <p:cNvSpPr>
            <a:spLocks noGrp="1"/>
          </p:cNvSpPr>
          <p:nvPr>
            <p:ph type="subTitle" idx="1"/>
          </p:nvPr>
        </p:nvSpPr>
        <p:spPr>
          <a:xfrm>
            <a:off x="1167408" y="1628800"/>
            <a:ext cx="6858000" cy="3095922"/>
          </a:xfrm>
        </p:spPr>
        <p:txBody>
          <a:bodyPr>
            <a:normAutofit lnSpcReduction="10000"/>
          </a:bodyPr>
          <a:lstStyle/>
          <a:p>
            <a:pPr algn="just"/>
            <a:r>
              <a:rPr lang="en-US" b="1" dirty="0"/>
              <a:t>5) Add the personal touch</a:t>
            </a:r>
          </a:p>
          <a:p>
            <a:pPr algn="just"/>
            <a:endParaRPr lang="en-US" b="1" dirty="0"/>
          </a:p>
          <a:p>
            <a:pPr marL="342900" indent="-342900" algn="just">
              <a:buFont typeface="Arial" panose="020B0604020202020204" pitchFamily="34" charset="0"/>
              <a:buChar char="•"/>
            </a:pPr>
            <a:r>
              <a:rPr lang="en-US" dirty="0"/>
              <a:t>You must avoid sending out a worksheet that is done in isolation. Photos, videos </a:t>
            </a:r>
            <a:r>
              <a:rPr lang="en-US" dirty="0" err="1"/>
              <a:t>etc</a:t>
            </a:r>
            <a:r>
              <a:rPr lang="en-US" dirty="0"/>
              <a:t> can help the youth feel “part” of a unit;</a:t>
            </a:r>
          </a:p>
          <a:p>
            <a:pPr marL="342900" indent="-342900" algn="just">
              <a:buFont typeface="Arial" panose="020B0604020202020204" pitchFamily="34" charset="0"/>
              <a:buChar char="•"/>
            </a:pPr>
            <a:r>
              <a:rPr lang="en-US" dirty="0"/>
              <a:t>A telephone call can make the world of difference, as can a private message;</a:t>
            </a:r>
          </a:p>
          <a:p>
            <a:pPr algn="just"/>
            <a:endParaRPr lang="en-US" dirty="0"/>
          </a:p>
        </p:txBody>
      </p:sp>
    </p:spTree>
    <p:extLst>
      <p:ext uri="{BB962C8B-B14F-4D97-AF65-F5344CB8AC3E}">
        <p14:creationId xmlns:p14="http://schemas.microsoft.com/office/powerpoint/2010/main" val="3266626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4754C-8CE8-408C-9C91-747942D7799A}"/>
              </a:ext>
            </a:extLst>
          </p:cNvPr>
          <p:cNvSpPr>
            <a:spLocks noGrp="1"/>
          </p:cNvSpPr>
          <p:nvPr>
            <p:ph type="ctrTitle"/>
          </p:nvPr>
        </p:nvSpPr>
        <p:spPr>
          <a:xfrm>
            <a:off x="755576" y="548680"/>
            <a:ext cx="7759774" cy="1008112"/>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7913501B-C593-4CDA-8A71-612732F53418}"/>
              </a:ext>
            </a:extLst>
          </p:cNvPr>
          <p:cNvSpPr>
            <a:spLocks noGrp="1"/>
          </p:cNvSpPr>
          <p:nvPr>
            <p:ph type="subTitle" idx="1"/>
          </p:nvPr>
        </p:nvSpPr>
        <p:spPr>
          <a:xfrm>
            <a:off x="1167408" y="1556792"/>
            <a:ext cx="6858000" cy="3167930"/>
          </a:xfrm>
        </p:spPr>
        <p:txBody>
          <a:bodyPr>
            <a:normAutofit lnSpcReduction="10000"/>
          </a:bodyPr>
          <a:lstStyle/>
          <a:p>
            <a:pPr algn="just"/>
            <a:r>
              <a:rPr lang="en-US" b="1" dirty="0"/>
              <a:t>6) An appealing </a:t>
            </a:r>
            <a:r>
              <a:rPr lang="en-US" b="1" dirty="0" err="1"/>
              <a:t>programme</a:t>
            </a:r>
            <a:endParaRPr lang="en-US" dirty="0"/>
          </a:p>
          <a:p>
            <a:pPr algn="just"/>
            <a:endParaRPr lang="en-US" b="1" dirty="0"/>
          </a:p>
          <a:p>
            <a:pPr marL="342900" indent="-342900" algn="just">
              <a:buFont typeface="Arial" panose="020B0604020202020204" pitchFamily="34" charset="0"/>
              <a:buChar char="•"/>
            </a:pPr>
            <a:r>
              <a:rPr lang="en-US" dirty="0"/>
              <a:t>Kids should have a sense of having achieved something;</a:t>
            </a:r>
          </a:p>
          <a:p>
            <a:pPr marL="342900" indent="-342900" algn="just">
              <a:buFont typeface="Arial" panose="020B0604020202020204" pitchFamily="34" charset="0"/>
              <a:buChar char="•"/>
            </a:pPr>
            <a:r>
              <a:rPr lang="en-US" dirty="0"/>
              <a:t>Try to appeal to EVERYONE;</a:t>
            </a:r>
          </a:p>
          <a:p>
            <a:pPr marL="342900" indent="-342900" algn="just">
              <a:buFont typeface="Arial" panose="020B0604020202020204" pitchFamily="34" charset="0"/>
              <a:buChar char="•"/>
            </a:pPr>
            <a:r>
              <a:rPr lang="en-US" dirty="0"/>
              <a:t>Have something fun;</a:t>
            </a:r>
          </a:p>
          <a:p>
            <a:pPr marL="342900" indent="-342900" algn="just">
              <a:buFont typeface="Arial" panose="020B0604020202020204" pitchFamily="34" charset="0"/>
              <a:buChar char="•"/>
            </a:pPr>
            <a:r>
              <a:rPr lang="en-US" dirty="0"/>
              <a:t>Try set a story to it (learn from pack scouters!)</a:t>
            </a:r>
          </a:p>
        </p:txBody>
      </p:sp>
    </p:spTree>
    <p:extLst>
      <p:ext uri="{BB962C8B-B14F-4D97-AF65-F5344CB8AC3E}">
        <p14:creationId xmlns:p14="http://schemas.microsoft.com/office/powerpoint/2010/main" val="3730801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1D3AE-A5FB-4B23-B71F-D6E4EE83FB6D}"/>
              </a:ext>
            </a:extLst>
          </p:cNvPr>
          <p:cNvSpPr>
            <a:spLocks noGrp="1"/>
          </p:cNvSpPr>
          <p:nvPr>
            <p:ph type="ctrTitle"/>
          </p:nvPr>
        </p:nvSpPr>
        <p:spPr>
          <a:xfrm>
            <a:off x="755576" y="548680"/>
            <a:ext cx="7759774" cy="1080120"/>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B53FE1B2-7EE7-41CB-AEAB-4B875F52D9B5}"/>
              </a:ext>
            </a:extLst>
          </p:cNvPr>
          <p:cNvSpPr>
            <a:spLocks noGrp="1"/>
          </p:cNvSpPr>
          <p:nvPr>
            <p:ph type="subTitle" idx="1"/>
          </p:nvPr>
        </p:nvSpPr>
        <p:spPr>
          <a:xfrm>
            <a:off x="1167408" y="1628800"/>
            <a:ext cx="6858000" cy="3095922"/>
          </a:xfrm>
        </p:spPr>
        <p:txBody>
          <a:bodyPr>
            <a:normAutofit lnSpcReduction="10000"/>
          </a:bodyPr>
          <a:lstStyle/>
          <a:p>
            <a:pPr algn="just"/>
            <a:r>
              <a:rPr lang="en-US" b="1" dirty="0"/>
              <a:t>7) Think out the box</a:t>
            </a:r>
            <a:endParaRPr lang="en-US" dirty="0"/>
          </a:p>
          <a:p>
            <a:pPr algn="just"/>
            <a:endParaRPr lang="en-US" b="1" dirty="0"/>
          </a:p>
          <a:p>
            <a:pPr marL="342900" indent="-342900" algn="just">
              <a:buFont typeface="Arial" panose="020B0604020202020204" pitchFamily="34" charset="0"/>
              <a:buChar char="•"/>
            </a:pPr>
            <a:r>
              <a:rPr lang="en-US" dirty="0"/>
              <a:t>The </a:t>
            </a:r>
            <a:r>
              <a:rPr lang="en-US" dirty="0" err="1"/>
              <a:t>programme</a:t>
            </a:r>
            <a:r>
              <a:rPr lang="en-US" dirty="0"/>
              <a:t> is flexible, you should be too!</a:t>
            </a:r>
          </a:p>
          <a:p>
            <a:pPr marL="342900" indent="-342900" algn="just">
              <a:buFont typeface="Arial" panose="020B0604020202020204" pitchFamily="34" charset="0"/>
              <a:buChar char="•"/>
            </a:pPr>
            <a:r>
              <a:rPr lang="en-US" dirty="0"/>
              <a:t>Parents are “scouters”;</a:t>
            </a:r>
          </a:p>
          <a:p>
            <a:pPr marL="342900" indent="-342900" algn="just">
              <a:buFont typeface="Arial" panose="020B0604020202020204" pitchFamily="34" charset="0"/>
              <a:buChar char="•"/>
            </a:pPr>
            <a:r>
              <a:rPr lang="en-US" dirty="0"/>
              <a:t>Look at the objective you are trying to achieve;</a:t>
            </a:r>
          </a:p>
          <a:p>
            <a:pPr marL="342900" indent="-342900" algn="just">
              <a:buFont typeface="Arial" panose="020B0604020202020204" pitchFamily="34" charset="0"/>
              <a:buChar char="•"/>
            </a:pPr>
            <a:r>
              <a:rPr lang="en-US" dirty="0"/>
              <a:t>If you can’t do “x”, plan to do “x”.</a:t>
            </a:r>
          </a:p>
        </p:txBody>
      </p:sp>
    </p:spTree>
    <p:extLst>
      <p:ext uri="{BB962C8B-B14F-4D97-AF65-F5344CB8AC3E}">
        <p14:creationId xmlns:p14="http://schemas.microsoft.com/office/powerpoint/2010/main" val="2912719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2D1B2-EA3C-46A7-814D-A23BB1472E42}"/>
              </a:ext>
            </a:extLst>
          </p:cNvPr>
          <p:cNvSpPr>
            <a:spLocks noGrp="1"/>
          </p:cNvSpPr>
          <p:nvPr>
            <p:ph type="ctrTitle"/>
          </p:nvPr>
        </p:nvSpPr>
        <p:spPr>
          <a:xfrm>
            <a:off x="755576" y="548680"/>
            <a:ext cx="7759774" cy="1080120"/>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D5B5B902-0B38-4D27-B422-F1DE7C3D5F7E}"/>
              </a:ext>
            </a:extLst>
          </p:cNvPr>
          <p:cNvSpPr>
            <a:spLocks noGrp="1"/>
          </p:cNvSpPr>
          <p:nvPr>
            <p:ph type="subTitle" idx="1"/>
          </p:nvPr>
        </p:nvSpPr>
        <p:spPr>
          <a:xfrm>
            <a:off x="1167408" y="1628800"/>
            <a:ext cx="6858000" cy="3095922"/>
          </a:xfrm>
        </p:spPr>
        <p:txBody>
          <a:bodyPr>
            <a:normAutofit fontScale="92500" lnSpcReduction="10000"/>
          </a:bodyPr>
          <a:lstStyle/>
          <a:p>
            <a:pPr algn="just"/>
            <a:r>
              <a:rPr lang="en-US" b="1" dirty="0"/>
              <a:t>8) Secure Resources</a:t>
            </a:r>
            <a:endParaRPr lang="en-US" dirty="0"/>
          </a:p>
          <a:p>
            <a:pPr algn="just"/>
            <a:endParaRPr lang="en-US" b="1" dirty="0"/>
          </a:p>
          <a:p>
            <a:pPr marL="342900" indent="-342900" algn="just">
              <a:buFont typeface="Arial" panose="020B0604020202020204" pitchFamily="34" charset="0"/>
              <a:buChar char="•"/>
            </a:pPr>
            <a:r>
              <a:rPr lang="en-US" dirty="0"/>
              <a:t>Use support structures;</a:t>
            </a:r>
          </a:p>
          <a:p>
            <a:pPr marL="342900" indent="-342900" algn="just">
              <a:buFont typeface="Arial" panose="020B0604020202020204" pitchFamily="34" charset="0"/>
              <a:buChar char="•"/>
            </a:pPr>
            <a:r>
              <a:rPr lang="en-US" dirty="0"/>
              <a:t>Do not be afraid to revisit budgets </a:t>
            </a:r>
            <a:r>
              <a:rPr lang="en-US" dirty="0" err="1"/>
              <a:t>etc</a:t>
            </a:r>
            <a:r>
              <a:rPr lang="en-US" dirty="0"/>
              <a:t>;</a:t>
            </a:r>
          </a:p>
          <a:p>
            <a:pPr marL="342900" indent="-342900" algn="just">
              <a:buFont typeface="Arial" panose="020B0604020202020204" pitchFamily="34" charset="0"/>
              <a:buChar char="•"/>
            </a:pPr>
            <a:r>
              <a:rPr lang="en-US" dirty="0"/>
              <a:t>“Steal” ideas;</a:t>
            </a:r>
          </a:p>
          <a:p>
            <a:pPr marL="342900" indent="-342900" algn="just">
              <a:buFont typeface="Arial" panose="020B0604020202020204" pitchFamily="34" charset="0"/>
              <a:buChar char="•"/>
            </a:pPr>
            <a:r>
              <a:rPr lang="en-US" dirty="0"/>
              <a:t>Share ideas;</a:t>
            </a:r>
          </a:p>
          <a:p>
            <a:pPr marL="342900" indent="-342900" algn="just">
              <a:buFont typeface="Arial" panose="020B0604020202020204" pitchFamily="34" charset="0"/>
              <a:buChar char="•"/>
            </a:pPr>
            <a:r>
              <a:rPr lang="en-US" dirty="0"/>
              <a:t>Collaborate with other units (District Competitions </a:t>
            </a:r>
            <a:r>
              <a:rPr lang="en-US" dirty="0" err="1"/>
              <a:t>etc</a:t>
            </a:r>
            <a:r>
              <a:rPr lang="en-US" dirty="0"/>
              <a:t>)</a:t>
            </a:r>
          </a:p>
        </p:txBody>
      </p:sp>
    </p:spTree>
    <p:extLst>
      <p:ext uri="{BB962C8B-B14F-4D97-AF65-F5344CB8AC3E}">
        <p14:creationId xmlns:p14="http://schemas.microsoft.com/office/powerpoint/2010/main" val="653527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4B1F8-FC65-43E1-B8DC-CBE119A9A782}"/>
              </a:ext>
            </a:extLst>
          </p:cNvPr>
          <p:cNvSpPr>
            <a:spLocks noGrp="1"/>
          </p:cNvSpPr>
          <p:nvPr>
            <p:ph type="ctrTitle"/>
          </p:nvPr>
        </p:nvSpPr>
        <p:spPr>
          <a:xfrm>
            <a:off x="755576" y="548680"/>
            <a:ext cx="7759774" cy="432048"/>
          </a:xfrm>
        </p:spPr>
        <p:txBody>
          <a:bodyPr>
            <a:normAutofit fontScale="90000"/>
          </a:bodyPr>
          <a:lstStyle/>
          <a:p>
            <a:r>
              <a:rPr lang="en-US" dirty="0"/>
              <a:t>FINAL THOUGHTS</a:t>
            </a:r>
          </a:p>
        </p:txBody>
      </p:sp>
      <p:sp>
        <p:nvSpPr>
          <p:cNvPr id="3" name="Subtitle 2">
            <a:extLst>
              <a:ext uri="{FF2B5EF4-FFF2-40B4-BE49-F238E27FC236}">
                <a16:creationId xmlns:a16="http://schemas.microsoft.com/office/drawing/2014/main" id="{E5EE9E94-E5DD-44DC-9433-EC0D325D08EE}"/>
              </a:ext>
            </a:extLst>
          </p:cNvPr>
          <p:cNvSpPr>
            <a:spLocks noGrp="1"/>
          </p:cNvSpPr>
          <p:nvPr>
            <p:ph type="subTitle" idx="1"/>
          </p:nvPr>
        </p:nvSpPr>
        <p:spPr>
          <a:xfrm>
            <a:off x="1167408" y="980728"/>
            <a:ext cx="6858000" cy="3743994"/>
          </a:xfrm>
        </p:spPr>
        <p:txBody>
          <a:bodyPr>
            <a:normAutofit fontScale="85000" lnSpcReduction="10000"/>
          </a:bodyPr>
          <a:lstStyle/>
          <a:p>
            <a:pPr marL="342900" indent="-342900" algn="just">
              <a:buFont typeface="Arial" panose="020B0604020202020204" pitchFamily="34" charset="0"/>
              <a:buChar char="•"/>
            </a:pPr>
            <a:r>
              <a:rPr lang="en-US" dirty="0"/>
              <a:t>We are in a time of great challenge and opportunity. Have you positioned your unit correctly?</a:t>
            </a:r>
          </a:p>
          <a:p>
            <a:pPr marL="342900" indent="-342900" algn="just">
              <a:buFont typeface="Arial" panose="020B0604020202020204" pitchFamily="34" charset="0"/>
              <a:buChar char="•"/>
            </a:pPr>
            <a:r>
              <a:rPr lang="en-US" dirty="0"/>
              <a:t>Distance scouting is a huge amount of work if done properly, but will ensure a stronger unit at the end of the lockdown if done properly;</a:t>
            </a:r>
          </a:p>
          <a:p>
            <a:pPr marL="342900" indent="-342900" algn="just">
              <a:buFont typeface="Arial" panose="020B0604020202020204" pitchFamily="34" charset="0"/>
              <a:buChar char="•"/>
            </a:pPr>
            <a:r>
              <a:rPr lang="en-US" dirty="0"/>
              <a:t>This is a golden recruitment opportunity. Not just for kids, but for adult leaders too.</a:t>
            </a:r>
          </a:p>
          <a:p>
            <a:pPr marL="342900" indent="-342900" algn="just">
              <a:buFont typeface="Arial" panose="020B0604020202020204" pitchFamily="34" charset="0"/>
              <a:buChar char="•"/>
            </a:pPr>
            <a:r>
              <a:rPr lang="en-US" dirty="0"/>
              <a:t>This is a golden opportunity for the “nerdy” portions of the advancement </a:t>
            </a:r>
            <a:r>
              <a:rPr lang="en-US" dirty="0" err="1"/>
              <a:t>programme</a:t>
            </a:r>
            <a:r>
              <a:rPr lang="en-US" dirty="0"/>
              <a:t>.</a:t>
            </a:r>
          </a:p>
          <a:p>
            <a:pPr marL="342900" indent="-342900" algn="just">
              <a:buFont typeface="Arial" panose="020B0604020202020204" pitchFamily="34" charset="0"/>
              <a:buChar char="•"/>
            </a:pPr>
            <a:r>
              <a:rPr lang="en-US" dirty="0"/>
              <a:t>Kids will feed off of your enthusiasm. Focus on the positive and the rest will fall into place.</a:t>
            </a:r>
          </a:p>
          <a:p>
            <a:pPr marL="342900" indent="-342900" algn="just">
              <a:buFont typeface="Arial" panose="020B0604020202020204" pitchFamily="34" charset="0"/>
              <a:buChar char="•"/>
            </a:pPr>
            <a:endParaRPr lang="en-US" dirty="0"/>
          </a:p>
        </p:txBody>
      </p:sp>
    </p:spTree>
    <p:extLst>
      <p:ext uri="{BB962C8B-B14F-4D97-AF65-F5344CB8AC3E}">
        <p14:creationId xmlns:p14="http://schemas.microsoft.com/office/powerpoint/2010/main" val="3893365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012B2-ACFC-4552-A15B-1863EBE1B529}"/>
              </a:ext>
            </a:extLst>
          </p:cNvPr>
          <p:cNvSpPr>
            <a:spLocks noGrp="1"/>
          </p:cNvSpPr>
          <p:nvPr>
            <p:ph type="ctrTitle"/>
          </p:nvPr>
        </p:nvSpPr>
        <p:spPr>
          <a:xfrm>
            <a:off x="755576" y="548680"/>
            <a:ext cx="7759774" cy="864096"/>
          </a:xfrm>
        </p:spPr>
        <p:txBody>
          <a:bodyPr>
            <a:normAutofit fontScale="90000"/>
          </a:bodyPr>
          <a:lstStyle/>
          <a:p>
            <a:r>
              <a:rPr lang="en-US" dirty="0"/>
              <a:t>THE LOCKDOWN – A THREAT TO SCOUTING</a:t>
            </a:r>
          </a:p>
        </p:txBody>
      </p:sp>
      <p:pic>
        <p:nvPicPr>
          <p:cNvPr id="3076" name="Picture 4" descr="Cub Scout Clipart Black And White">
            <a:extLst>
              <a:ext uri="{FF2B5EF4-FFF2-40B4-BE49-F238E27FC236}">
                <a16:creationId xmlns:a16="http://schemas.microsoft.com/office/drawing/2014/main" id="{3718AD36-8B63-4DF6-A787-8B74986E21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426493"/>
            <a:ext cx="1772469" cy="31480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981C32F-89EE-40FE-B243-3C0C60E7CB19}"/>
              </a:ext>
            </a:extLst>
          </p:cNvPr>
          <p:cNvSpPr txBox="1"/>
          <p:nvPr/>
        </p:nvSpPr>
        <p:spPr>
          <a:xfrm>
            <a:off x="755576" y="1556792"/>
            <a:ext cx="2664296" cy="646331"/>
          </a:xfrm>
          <a:prstGeom prst="rect">
            <a:avLst/>
          </a:prstGeom>
          <a:noFill/>
        </p:spPr>
        <p:txBody>
          <a:bodyPr wrap="square" rtlCol="0">
            <a:spAutoFit/>
          </a:bodyPr>
          <a:lstStyle/>
          <a:p>
            <a:r>
              <a:rPr lang="en-US" b="1" dirty="0"/>
              <a:t>My dad lost his job. We can’t afford cubs anymore</a:t>
            </a:r>
          </a:p>
        </p:txBody>
      </p:sp>
      <p:sp>
        <p:nvSpPr>
          <p:cNvPr id="5" name="TextBox 4">
            <a:extLst>
              <a:ext uri="{FF2B5EF4-FFF2-40B4-BE49-F238E27FC236}">
                <a16:creationId xmlns:a16="http://schemas.microsoft.com/office/drawing/2014/main" id="{86F2AB4D-1C3E-4BAC-B660-8D349391242B}"/>
              </a:ext>
            </a:extLst>
          </p:cNvPr>
          <p:cNvSpPr txBox="1"/>
          <p:nvPr/>
        </p:nvSpPr>
        <p:spPr>
          <a:xfrm>
            <a:off x="6056437" y="1628800"/>
            <a:ext cx="2692027" cy="923330"/>
          </a:xfrm>
          <a:prstGeom prst="rect">
            <a:avLst/>
          </a:prstGeom>
          <a:noFill/>
        </p:spPr>
        <p:txBody>
          <a:bodyPr wrap="square" rtlCol="0">
            <a:spAutoFit/>
          </a:bodyPr>
          <a:lstStyle/>
          <a:p>
            <a:r>
              <a:rPr lang="en-US" b="1" dirty="0"/>
              <a:t>What’s the point of scouts when we can’t do camping?</a:t>
            </a:r>
          </a:p>
        </p:txBody>
      </p:sp>
      <p:sp>
        <p:nvSpPr>
          <p:cNvPr id="6" name="TextBox 5">
            <a:extLst>
              <a:ext uri="{FF2B5EF4-FFF2-40B4-BE49-F238E27FC236}">
                <a16:creationId xmlns:a16="http://schemas.microsoft.com/office/drawing/2014/main" id="{58E594EA-3215-4E34-99B0-0743E03B0229}"/>
              </a:ext>
            </a:extLst>
          </p:cNvPr>
          <p:cNvSpPr txBox="1"/>
          <p:nvPr/>
        </p:nvSpPr>
        <p:spPr>
          <a:xfrm>
            <a:off x="755576" y="2492896"/>
            <a:ext cx="2520280" cy="1200329"/>
          </a:xfrm>
          <a:prstGeom prst="rect">
            <a:avLst/>
          </a:prstGeom>
          <a:noFill/>
        </p:spPr>
        <p:txBody>
          <a:bodyPr wrap="square" rtlCol="0">
            <a:spAutoFit/>
          </a:bodyPr>
          <a:lstStyle/>
          <a:p>
            <a:r>
              <a:rPr lang="en-US" b="1" dirty="0"/>
              <a:t>I am DROWNING in online work from my school. I don’t have time for scouting.</a:t>
            </a:r>
          </a:p>
        </p:txBody>
      </p:sp>
      <p:sp>
        <p:nvSpPr>
          <p:cNvPr id="7" name="TextBox 6">
            <a:extLst>
              <a:ext uri="{FF2B5EF4-FFF2-40B4-BE49-F238E27FC236}">
                <a16:creationId xmlns:a16="http://schemas.microsoft.com/office/drawing/2014/main" id="{6BE08733-6561-43F9-B056-E7247E41019A}"/>
              </a:ext>
            </a:extLst>
          </p:cNvPr>
          <p:cNvSpPr txBox="1"/>
          <p:nvPr/>
        </p:nvSpPr>
        <p:spPr>
          <a:xfrm>
            <a:off x="6056437" y="2780928"/>
            <a:ext cx="2692027" cy="923330"/>
          </a:xfrm>
          <a:prstGeom prst="rect">
            <a:avLst/>
          </a:prstGeom>
          <a:noFill/>
        </p:spPr>
        <p:txBody>
          <a:bodyPr wrap="square" rtlCol="0">
            <a:spAutoFit/>
          </a:bodyPr>
          <a:lstStyle/>
          <a:p>
            <a:r>
              <a:rPr lang="en-US" b="1" dirty="0"/>
              <a:t>I don’t see any of my Meerkat friends anymore, so what’s the point?</a:t>
            </a:r>
          </a:p>
        </p:txBody>
      </p:sp>
      <p:sp>
        <p:nvSpPr>
          <p:cNvPr id="8" name="TextBox 7">
            <a:extLst>
              <a:ext uri="{FF2B5EF4-FFF2-40B4-BE49-F238E27FC236}">
                <a16:creationId xmlns:a16="http://schemas.microsoft.com/office/drawing/2014/main" id="{C8809815-36AE-4423-B4F3-151389F2A923}"/>
              </a:ext>
            </a:extLst>
          </p:cNvPr>
          <p:cNvSpPr txBox="1"/>
          <p:nvPr/>
        </p:nvSpPr>
        <p:spPr>
          <a:xfrm>
            <a:off x="755576" y="3933056"/>
            <a:ext cx="2520280" cy="1200329"/>
          </a:xfrm>
          <a:prstGeom prst="rect">
            <a:avLst/>
          </a:prstGeom>
          <a:noFill/>
        </p:spPr>
        <p:txBody>
          <a:bodyPr wrap="square" rtlCol="0">
            <a:spAutoFit/>
          </a:bodyPr>
          <a:lstStyle/>
          <a:p>
            <a:r>
              <a:rPr lang="en-US" b="1" dirty="0"/>
              <a:t>I haven’t heard anything from my scouter in months, clearly the troop has closed.</a:t>
            </a:r>
          </a:p>
        </p:txBody>
      </p:sp>
      <p:sp>
        <p:nvSpPr>
          <p:cNvPr id="9" name="TextBox 8">
            <a:extLst>
              <a:ext uri="{FF2B5EF4-FFF2-40B4-BE49-F238E27FC236}">
                <a16:creationId xmlns:a16="http://schemas.microsoft.com/office/drawing/2014/main" id="{05EE16E4-C01D-42FD-B05D-F112794D519A}"/>
              </a:ext>
            </a:extLst>
          </p:cNvPr>
          <p:cNvSpPr txBox="1"/>
          <p:nvPr/>
        </p:nvSpPr>
        <p:spPr>
          <a:xfrm>
            <a:off x="6056437" y="3789040"/>
            <a:ext cx="2692027" cy="1200329"/>
          </a:xfrm>
          <a:prstGeom prst="rect">
            <a:avLst/>
          </a:prstGeom>
          <a:noFill/>
        </p:spPr>
        <p:txBody>
          <a:bodyPr wrap="square" rtlCol="0">
            <a:spAutoFit/>
          </a:bodyPr>
          <a:lstStyle/>
          <a:p>
            <a:r>
              <a:rPr lang="en-US" b="1" dirty="0"/>
              <a:t>I did the first few online </a:t>
            </a:r>
            <a:r>
              <a:rPr lang="en-US" b="1" dirty="0" err="1"/>
              <a:t>programmes</a:t>
            </a:r>
            <a:r>
              <a:rPr lang="en-US" b="1" dirty="0"/>
              <a:t>, but never got any feedback, so what’s the point?</a:t>
            </a:r>
          </a:p>
        </p:txBody>
      </p:sp>
    </p:spTree>
    <p:extLst>
      <p:ext uri="{BB962C8B-B14F-4D97-AF65-F5344CB8AC3E}">
        <p14:creationId xmlns:p14="http://schemas.microsoft.com/office/powerpoint/2010/main" val="2421339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848FA-69D7-4F09-99F9-572610868FA0}"/>
              </a:ext>
            </a:extLst>
          </p:cNvPr>
          <p:cNvSpPr>
            <a:spLocks noGrp="1"/>
          </p:cNvSpPr>
          <p:nvPr>
            <p:ph type="ctrTitle"/>
          </p:nvPr>
        </p:nvSpPr>
        <p:spPr>
          <a:xfrm>
            <a:off x="755576" y="548680"/>
            <a:ext cx="7759774" cy="864096"/>
          </a:xfrm>
        </p:spPr>
        <p:txBody>
          <a:bodyPr>
            <a:normAutofit fontScale="90000"/>
          </a:bodyPr>
          <a:lstStyle/>
          <a:p>
            <a:r>
              <a:rPr lang="en-US" dirty="0"/>
              <a:t>THE LOCKDOWN – AN OPPORTUNITY FOR SCOUTING</a:t>
            </a:r>
          </a:p>
        </p:txBody>
      </p:sp>
      <p:sp>
        <p:nvSpPr>
          <p:cNvPr id="3" name="Subtitle 2">
            <a:extLst>
              <a:ext uri="{FF2B5EF4-FFF2-40B4-BE49-F238E27FC236}">
                <a16:creationId xmlns:a16="http://schemas.microsoft.com/office/drawing/2014/main" id="{71CFADA0-CECC-451D-A688-B9ADD84DB625}"/>
              </a:ext>
            </a:extLst>
          </p:cNvPr>
          <p:cNvSpPr>
            <a:spLocks noGrp="1"/>
          </p:cNvSpPr>
          <p:nvPr>
            <p:ph type="subTitle" idx="1"/>
          </p:nvPr>
        </p:nvSpPr>
        <p:spPr/>
        <p:txBody>
          <a:bodyPr/>
          <a:lstStyle/>
          <a:p>
            <a:endParaRPr lang="en-US" dirty="0"/>
          </a:p>
        </p:txBody>
      </p:sp>
      <p:pic>
        <p:nvPicPr>
          <p:cNvPr id="2050" name="Picture 2" descr="How kids can benefit from boredom">
            <a:extLst>
              <a:ext uri="{FF2B5EF4-FFF2-40B4-BE49-F238E27FC236}">
                <a16:creationId xmlns:a16="http://schemas.microsoft.com/office/drawing/2014/main" id="{14B11FC3-7AF0-4B11-BD0C-C4E6D7BF526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911855"/>
            <a:ext cx="3456384" cy="23142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2" name="Picture 4" descr="Multitasking Doesn't Exist: What This Term Could Cost Moms ...">
            <a:extLst>
              <a:ext uri="{FF2B5EF4-FFF2-40B4-BE49-F238E27FC236}">
                <a16:creationId xmlns:a16="http://schemas.microsoft.com/office/drawing/2014/main" id="{02111281-85A3-46C8-8BA8-53423F2928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4632" y="1915675"/>
            <a:ext cx="3491960" cy="23279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35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548680"/>
            <a:ext cx="7759774" cy="936104"/>
          </a:xfrm>
        </p:spPr>
        <p:txBody>
          <a:bodyPr>
            <a:normAutofit fontScale="90000"/>
          </a:bodyPr>
          <a:lstStyle/>
          <a:p>
            <a:r>
              <a:rPr lang="en-ZA" dirty="0"/>
              <a:t>HOW DO YOU DO “SCOUTING” UNDER LOCKDOWN?</a:t>
            </a:r>
          </a:p>
        </p:txBody>
      </p:sp>
      <p:sp>
        <p:nvSpPr>
          <p:cNvPr id="3" name="Subtitle 2"/>
          <p:cNvSpPr>
            <a:spLocks noGrp="1"/>
          </p:cNvSpPr>
          <p:nvPr>
            <p:ph type="subTitle" idx="1"/>
          </p:nvPr>
        </p:nvSpPr>
        <p:spPr/>
        <p:txBody>
          <a:bodyPr/>
          <a:lstStyle/>
          <a:p>
            <a:endParaRPr lang="en-ZA" dirty="0"/>
          </a:p>
        </p:txBody>
      </p:sp>
      <p:pic>
        <p:nvPicPr>
          <p:cNvPr id="6" name="Picture 5" descr="A group of people standing in front of a large crowd of people&#10;&#10;Description automatically generated">
            <a:extLst>
              <a:ext uri="{FF2B5EF4-FFF2-40B4-BE49-F238E27FC236}">
                <a16:creationId xmlns:a16="http://schemas.microsoft.com/office/drawing/2014/main" id="{50FF4CCA-7D0A-4055-84A7-36F178A6E5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385" y="1484783"/>
            <a:ext cx="4211175" cy="31583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descr="DSC00175s">
            <a:extLst>
              <a:ext uri="{FF2B5EF4-FFF2-40B4-BE49-F238E27FC236}">
                <a16:creationId xmlns:a16="http://schemas.microsoft.com/office/drawing/2014/main" id="{AEADE0E2-57B6-436B-B23F-A5851A5E6D69}"/>
              </a:ext>
            </a:extLst>
          </p:cNvPr>
          <p:cNvPicPr/>
          <p:nvPr/>
        </p:nvPicPr>
        <p:blipFill>
          <a:blip r:embed="rId3" cstate="print"/>
          <a:srcRect/>
          <a:stretch>
            <a:fillRect/>
          </a:stretch>
        </p:blipFill>
        <p:spPr bwMode="auto">
          <a:xfrm rot="20629123">
            <a:off x="397247" y="2431572"/>
            <a:ext cx="2978785" cy="2238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A group of people sitting at a park&#10;&#10;Description automatically generated">
            <a:extLst>
              <a:ext uri="{FF2B5EF4-FFF2-40B4-BE49-F238E27FC236}">
                <a16:creationId xmlns:a16="http://schemas.microsoft.com/office/drawing/2014/main" id="{D1D72B4C-6981-4130-B4F9-15CB94276A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44311">
            <a:off x="5918965" y="2290563"/>
            <a:ext cx="3035829" cy="22768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2778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8B234-A846-4651-A7BF-D80BE0055377}"/>
              </a:ext>
            </a:extLst>
          </p:cNvPr>
          <p:cNvSpPr>
            <a:spLocks noGrp="1"/>
          </p:cNvSpPr>
          <p:nvPr>
            <p:ph type="ctrTitle"/>
          </p:nvPr>
        </p:nvSpPr>
        <p:spPr>
          <a:xfrm>
            <a:off x="755576" y="548680"/>
            <a:ext cx="7759774" cy="792088"/>
          </a:xfrm>
        </p:spPr>
        <p:txBody>
          <a:bodyPr>
            <a:normAutofit fontScale="90000"/>
          </a:bodyPr>
          <a:lstStyle/>
          <a:p>
            <a:r>
              <a:rPr lang="en-US" dirty="0"/>
              <a:t>CAN YOU DO “SCOUTING” UNDER LOCKDOWN?</a:t>
            </a:r>
          </a:p>
        </p:txBody>
      </p:sp>
      <p:sp>
        <p:nvSpPr>
          <p:cNvPr id="3" name="Subtitle 2">
            <a:extLst>
              <a:ext uri="{FF2B5EF4-FFF2-40B4-BE49-F238E27FC236}">
                <a16:creationId xmlns:a16="http://schemas.microsoft.com/office/drawing/2014/main" id="{1BF345A8-05EB-41E2-AFFA-7D5537C9A498}"/>
              </a:ext>
            </a:extLst>
          </p:cNvPr>
          <p:cNvSpPr>
            <a:spLocks noGrp="1"/>
          </p:cNvSpPr>
          <p:nvPr>
            <p:ph type="subTitle" idx="1"/>
          </p:nvPr>
        </p:nvSpPr>
        <p:spPr>
          <a:xfrm>
            <a:off x="1167408" y="1484784"/>
            <a:ext cx="6858000" cy="504056"/>
          </a:xfrm>
        </p:spPr>
        <p:txBody>
          <a:bodyPr/>
          <a:lstStyle/>
          <a:p>
            <a:pPr algn="just"/>
            <a:r>
              <a:rPr lang="en-US" b="1" dirty="0"/>
              <a:t>What is “scouting”?</a:t>
            </a:r>
            <a:endParaRPr lang="en-US" dirty="0"/>
          </a:p>
          <a:p>
            <a:pPr algn="just"/>
            <a:endParaRPr lang="en-US" b="1" dirty="0"/>
          </a:p>
          <a:p>
            <a:pPr algn="just"/>
            <a:endParaRPr lang="en-US" b="1" dirty="0"/>
          </a:p>
        </p:txBody>
      </p:sp>
      <p:sp>
        <p:nvSpPr>
          <p:cNvPr id="4" name="TextBox 3">
            <a:extLst>
              <a:ext uri="{FF2B5EF4-FFF2-40B4-BE49-F238E27FC236}">
                <a16:creationId xmlns:a16="http://schemas.microsoft.com/office/drawing/2014/main" id="{F8218166-EA68-437D-AB3C-0F690E57518B}"/>
              </a:ext>
            </a:extLst>
          </p:cNvPr>
          <p:cNvSpPr txBox="1"/>
          <p:nvPr/>
        </p:nvSpPr>
        <p:spPr>
          <a:xfrm>
            <a:off x="1164779" y="2132856"/>
            <a:ext cx="7255718" cy="2554545"/>
          </a:xfrm>
          <a:prstGeom prst="rect">
            <a:avLst/>
          </a:prstGeom>
          <a:noFill/>
        </p:spPr>
        <p:txBody>
          <a:bodyPr wrap="square" rtlCol="0">
            <a:spAutoFit/>
          </a:bodyPr>
          <a:lstStyle/>
          <a:p>
            <a:pPr algn="just"/>
            <a:r>
              <a:rPr lang="en-US" sz="2000" dirty="0"/>
              <a:t>The aim of SCOUTS South Africa is to contribute to the development of boys, girls and young adults in achieving their full potentials as individuals, as responsible citizens and as members of their local, national and international communities by:</a:t>
            </a:r>
          </a:p>
          <a:p>
            <a:pPr marL="285750" indent="-285750" algn="just">
              <a:buFont typeface="Arial" panose="020B0604020202020204" pitchFamily="34" charset="0"/>
              <a:buChar char="•"/>
            </a:pPr>
            <a:r>
              <a:rPr lang="en-US" sz="2000" dirty="0"/>
              <a:t>Developing their character;</a:t>
            </a:r>
          </a:p>
          <a:p>
            <a:pPr marL="285750" indent="-285750" algn="just">
              <a:buFont typeface="Arial" panose="020B0604020202020204" pitchFamily="34" charset="0"/>
              <a:buChar char="•"/>
            </a:pPr>
            <a:r>
              <a:rPr lang="en-US" sz="2000" dirty="0"/>
              <a:t>Training them in citizenship;</a:t>
            </a:r>
          </a:p>
          <a:p>
            <a:pPr marL="285750" indent="-285750" algn="just">
              <a:buFont typeface="Arial" panose="020B0604020202020204" pitchFamily="34" charset="0"/>
              <a:buChar char="•"/>
            </a:pPr>
            <a:r>
              <a:rPr lang="en-US" sz="2000" dirty="0"/>
              <a:t>Developing their spiritual, social, intellectual and physical qualities.</a:t>
            </a:r>
          </a:p>
        </p:txBody>
      </p:sp>
    </p:spTree>
    <p:extLst>
      <p:ext uri="{BB962C8B-B14F-4D97-AF65-F5344CB8AC3E}">
        <p14:creationId xmlns:p14="http://schemas.microsoft.com/office/powerpoint/2010/main" val="1365898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A2471-A5F3-4AF6-B16F-8A500BC58C81}"/>
              </a:ext>
            </a:extLst>
          </p:cNvPr>
          <p:cNvSpPr>
            <a:spLocks noGrp="1"/>
          </p:cNvSpPr>
          <p:nvPr>
            <p:ph type="ctrTitle"/>
          </p:nvPr>
        </p:nvSpPr>
        <p:spPr>
          <a:xfrm>
            <a:off x="692113" y="116632"/>
            <a:ext cx="7759774" cy="1224136"/>
          </a:xfrm>
        </p:spPr>
        <p:txBody>
          <a:bodyPr>
            <a:normAutofit fontScale="90000"/>
          </a:bodyPr>
          <a:lstStyle/>
          <a:p>
            <a:r>
              <a:rPr lang="en-US" dirty="0"/>
              <a:t>AND THE METHOD WE SHOULD USE IS?</a:t>
            </a:r>
          </a:p>
        </p:txBody>
      </p:sp>
      <p:sp>
        <p:nvSpPr>
          <p:cNvPr id="3" name="Subtitle 2">
            <a:extLst>
              <a:ext uri="{FF2B5EF4-FFF2-40B4-BE49-F238E27FC236}">
                <a16:creationId xmlns:a16="http://schemas.microsoft.com/office/drawing/2014/main" id="{18DA311A-CAE0-41CF-AE3B-5A0759295C80}"/>
              </a:ext>
            </a:extLst>
          </p:cNvPr>
          <p:cNvSpPr>
            <a:spLocks noGrp="1"/>
          </p:cNvSpPr>
          <p:nvPr>
            <p:ph type="subTitle" idx="1"/>
          </p:nvPr>
        </p:nvSpPr>
        <p:spPr>
          <a:xfrm>
            <a:off x="1167408" y="1340768"/>
            <a:ext cx="6858000" cy="3383954"/>
          </a:xfrm>
        </p:spPr>
        <p:txBody>
          <a:bodyPr>
            <a:normAutofit fontScale="62500" lnSpcReduction="20000"/>
          </a:bodyPr>
          <a:lstStyle/>
          <a:p>
            <a:pPr algn="just"/>
            <a:r>
              <a:rPr lang="en-US" dirty="0"/>
              <a:t>The Scout Method is a system of progressive self-education through:</a:t>
            </a:r>
          </a:p>
          <a:p>
            <a:pPr marL="457200" indent="-457200" algn="just">
              <a:buAutoNum type="alphaLcParenR"/>
            </a:pPr>
            <a:r>
              <a:rPr lang="en-US" dirty="0"/>
              <a:t>A Promise and Law.</a:t>
            </a:r>
          </a:p>
          <a:p>
            <a:pPr marL="457200" indent="-457200" algn="just">
              <a:buAutoNum type="alphaLcParenR"/>
            </a:pPr>
            <a:r>
              <a:rPr lang="en-US" dirty="0"/>
              <a:t>Learning by doing.</a:t>
            </a:r>
          </a:p>
          <a:p>
            <a:pPr marL="457200" indent="-457200" algn="just">
              <a:buAutoNum type="alphaLcParenR"/>
            </a:pPr>
            <a:r>
              <a:rPr lang="en-US" dirty="0"/>
              <a:t>The Patrol System, i.e. Membership of small groups (e.g. the Patrol), involving, under adult guidance, progressive self-discovery and acceptance of responsibility and training towards self-government directed towards the development of character, the acquisition of competence, self-reliance, dependability and capacities both to co-operate and to lead.</a:t>
            </a:r>
          </a:p>
          <a:p>
            <a:pPr marL="457200" indent="-457200" algn="just">
              <a:buAutoNum type="alphaLcParenR"/>
            </a:pPr>
            <a:r>
              <a:rPr lang="en-US" dirty="0"/>
              <a:t>Progressive and stimulating </a:t>
            </a:r>
            <a:r>
              <a:rPr lang="en-US" dirty="0" err="1"/>
              <a:t>programmes</a:t>
            </a:r>
            <a:r>
              <a:rPr lang="en-US" dirty="0"/>
              <a:t> of varied activities based on the interests of the participants, including games, useful skills, and services to the community, taking place largely in an outdoors setting in contact with nature.</a:t>
            </a:r>
          </a:p>
          <a:p>
            <a:pPr marL="457200" indent="-457200" algn="just">
              <a:buAutoNum type="alphaLcParenR"/>
            </a:pPr>
            <a:r>
              <a:rPr lang="en-US" dirty="0"/>
              <a:t>Adventure, creating challenging opportunities for the members to experience, practice and develop in accordance with the Aims of SCOUTS South Africa.</a:t>
            </a:r>
          </a:p>
          <a:p>
            <a:pPr algn="just"/>
            <a:endParaRPr lang="en-US" dirty="0"/>
          </a:p>
          <a:p>
            <a:pPr marL="457200" indent="-457200" algn="just">
              <a:buAutoNum type="alphaLcParenR"/>
            </a:pPr>
            <a:endParaRPr lang="en-US" dirty="0"/>
          </a:p>
          <a:p>
            <a:pPr marL="457200" indent="-457200">
              <a:buAutoNum type="alphaLcParenR"/>
            </a:pPr>
            <a:endParaRPr lang="en-US" dirty="0"/>
          </a:p>
        </p:txBody>
      </p:sp>
    </p:spTree>
    <p:extLst>
      <p:ext uri="{BB962C8B-B14F-4D97-AF65-F5344CB8AC3E}">
        <p14:creationId xmlns:p14="http://schemas.microsoft.com/office/powerpoint/2010/main" val="98838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A2471-A5F3-4AF6-B16F-8A500BC58C81}"/>
              </a:ext>
            </a:extLst>
          </p:cNvPr>
          <p:cNvSpPr>
            <a:spLocks noGrp="1"/>
          </p:cNvSpPr>
          <p:nvPr>
            <p:ph type="ctrTitle"/>
          </p:nvPr>
        </p:nvSpPr>
        <p:spPr>
          <a:xfrm>
            <a:off x="692113" y="116632"/>
            <a:ext cx="7759774" cy="1224136"/>
          </a:xfrm>
        </p:spPr>
        <p:txBody>
          <a:bodyPr>
            <a:normAutofit fontScale="90000"/>
          </a:bodyPr>
          <a:lstStyle/>
          <a:p>
            <a:r>
              <a:rPr lang="en-US" dirty="0"/>
              <a:t>AND THE METHOD WE SHOULD USE IS?</a:t>
            </a:r>
          </a:p>
        </p:txBody>
      </p:sp>
      <p:sp>
        <p:nvSpPr>
          <p:cNvPr id="3" name="Subtitle 2">
            <a:extLst>
              <a:ext uri="{FF2B5EF4-FFF2-40B4-BE49-F238E27FC236}">
                <a16:creationId xmlns:a16="http://schemas.microsoft.com/office/drawing/2014/main" id="{18DA311A-CAE0-41CF-AE3B-5A0759295C80}"/>
              </a:ext>
            </a:extLst>
          </p:cNvPr>
          <p:cNvSpPr>
            <a:spLocks noGrp="1"/>
          </p:cNvSpPr>
          <p:nvPr>
            <p:ph type="subTitle" idx="1"/>
          </p:nvPr>
        </p:nvSpPr>
        <p:spPr>
          <a:xfrm>
            <a:off x="1167408" y="1340768"/>
            <a:ext cx="6858000" cy="3383954"/>
          </a:xfrm>
        </p:spPr>
        <p:txBody>
          <a:bodyPr>
            <a:normAutofit fontScale="62500" lnSpcReduction="20000"/>
          </a:bodyPr>
          <a:lstStyle/>
          <a:p>
            <a:pPr algn="just"/>
            <a:r>
              <a:rPr lang="en-US" dirty="0"/>
              <a:t>The Scout Method is a system of progressive self-education through:</a:t>
            </a:r>
          </a:p>
          <a:p>
            <a:pPr marL="457200" indent="-457200" algn="just">
              <a:buAutoNum type="alphaLcParenR"/>
            </a:pPr>
            <a:r>
              <a:rPr lang="en-US" dirty="0">
                <a:solidFill>
                  <a:srgbClr val="FF0000"/>
                </a:solidFill>
              </a:rPr>
              <a:t>A Promise and Law</a:t>
            </a:r>
            <a:r>
              <a:rPr lang="en-US" dirty="0"/>
              <a:t>.</a:t>
            </a:r>
          </a:p>
          <a:p>
            <a:pPr marL="457200" indent="-457200" algn="just">
              <a:buAutoNum type="alphaLcParenR"/>
            </a:pPr>
            <a:r>
              <a:rPr lang="en-US" dirty="0">
                <a:solidFill>
                  <a:srgbClr val="FF0000"/>
                </a:solidFill>
              </a:rPr>
              <a:t>Learning by doing</a:t>
            </a:r>
            <a:r>
              <a:rPr lang="en-US" dirty="0"/>
              <a:t>.</a:t>
            </a:r>
          </a:p>
          <a:p>
            <a:pPr marL="457200" indent="-457200" algn="just">
              <a:buAutoNum type="alphaLcParenR"/>
            </a:pPr>
            <a:r>
              <a:rPr lang="en-US" dirty="0">
                <a:solidFill>
                  <a:srgbClr val="FF0000"/>
                </a:solidFill>
              </a:rPr>
              <a:t>The Patrol System</a:t>
            </a:r>
            <a:r>
              <a:rPr lang="en-US" dirty="0"/>
              <a:t>, i.e. </a:t>
            </a:r>
            <a:r>
              <a:rPr lang="en-US" dirty="0">
                <a:solidFill>
                  <a:srgbClr val="FF0000"/>
                </a:solidFill>
              </a:rPr>
              <a:t>Membership of small groups </a:t>
            </a:r>
            <a:r>
              <a:rPr lang="en-US" dirty="0"/>
              <a:t>(e.g. the Patrol), involving, under adult guidance, </a:t>
            </a:r>
            <a:r>
              <a:rPr lang="en-US" dirty="0">
                <a:solidFill>
                  <a:srgbClr val="FF0000"/>
                </a:solidFill>
              </a:rPr>
              <a:t>progressive self-discovery </a:t>
            </a:r>
            <a:r>
              <a:rPr lang="en-US" dirty="0"/>
              <a:t>and acceptance of responsibility and training towards self-government directed towards the development of character, the acquisition of competence, self-reliance, dependability and capacities both to co-operate and to lead.</a:t>
            </a:r>
          </a:p>
          <a:p>
            <a:pPr marL="457200" indent="-457200" algn="just">
              <a:buAutoNum type="alphaLcParenR"/>
            </a:pPr>
            <a:r>
              <a:rPr lang="en-US" dirty="0"/>
              <a:t>Progressive and stimulating </a:t>
            </a:r>
            <a:r>
              <a:rPr lang="en-US" dirty="0" err="1"/>
              <a:t>programmes</a:t>
            </a:r>
            <a:r>
              <a:rPr lang="en-US" dirty="0"/>
              <a:t> of </a:t>
            </a:r>
            <a:r>
              <a:rPr lang="en-US" dirty="0">
                <a:solidFill>
                  <a:srgbClr val="FF0000"/>
                </a:solidFill>
              </a:rPr>
              <a:t>varied activities based on the interests of the participants</a:t>
            </a:r>
            <a:r>
              <a:rPr lang="en-US" dirty="0"/>
              <a:t>, including games, useful skills, and services to the community, taking place largely in an outdoors setting in contact with nature.</a:t>
            </a:r>
          </a:p>
          <a:p>
            <a:pPr marL="457200" indent="-457200" algn="just">
              <a:buAutoNum type="alphaLcParenR"/>
            </a:pPr>
            <a:r>
              <a:rPr lang="en-US" dirty="0">
                <a:solidFill>
                  <a:srgbClr val="FF0000"/>
                </a:solidFill>
              </a:rPr>
              <a:t>Adventure, creating challenging opportunities</a:t>
            </a:r>
            <a:r>
              <a:rPr lang="en-US" dirty="0"/>
              <a:t> for the members to experience, practice and develop in accordance with the Aims of SCOUTS South Africa.</a:t>
            </a:r>
          </a:p>
          <a:p>
            <a:pPr algn="just"/>
            <a:endParaRPr lang="en-US" dirty="0"/>
          </a:p>
          <a:p>
            <a:pPr marL="457200" indent="-457200" algn="just">
              <a:buAutoNum type="alphaLcParenR"/>
            </a:pPr>
            <a:endParaRPr lang="en-US" dirty="0"/>
          </a:p>
          <a:p>
            <a:pPr marL="457200" indent="-457200">
              <a:buAutoNum type="alphaLcParenR"/>
            </a:pPr>
            <a:endParaRPr lang="en-US" dirty="0"/>
          </a:p>
        </p:txBody>
      </p:sp>
    </p:spTree>
    <p:extLst>
      <p:ext uri="{BB962C8B-B14F-4D97-AF65-F5344CB8AC3E}">
        <p14:creationId xmlns:p14="http://schemas.microsoft.com/office/powerpoint/2010/main" val="3481371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2A44B-4AAA-4EBE-97EC-9B80A9B12B73}"/>
              </a:ext>
            </a:extLst>
          </p:cNvPr>
          <p:cNvSpPr>
            <a:spLocks noGrp="1"/>
          </p:cNvSpPr>
          <p:nvPr>
            <p:ph type="ctrTitle"/>
          </p:nvPr>
        </p:nvSpPr>
        <p:spPr>
          <a:xfrm>
            <a:off x="755576" y="764704"/>
            <a:ext cx="7759774" cy="720080"/>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661ABE32-0738-4AF0-AADB-D0A2D13AD96D}"/>
              </a:ext>
            </a:extLst>
          </p:cNvPr>
          <p:cNvSpPr>
            <a:spLocks noGrp="1"/>
          </p:cNvSpPr>
          <p:nvPr>
            <p:ph type="subTitle" idx="1"/>
          </p:nvPr>
        </p:nvSpPr>
        <p:spPr>
          <a:xfrm>
            <a:off x="1167408" y="1484784"/>
            <a:ext cx="6858000" cy="3239938"/>
          </a:xfrm>
        </p:spPr>
        <p:txBody>
          <a:bodyPr>
            <a:normAutofit fontScale="62500" lnSpcReduction="20000"/>
          </a:bodyPr>
          <a:lstStyle/>
          <a:p>
            <a:pPr marL="457200" indent="-457200" algn="just">
              <a:buAutoNum type="arabicParenR"/>
            </a:pPr>
            <a:r>
              <a:rPr lang="en-US" b="1" dirty="0"/>
              <a:t>Know your unit.</a:t>
            </a:r>
          </a:p>
          <a:p>
            <a:pPr algn="just"/>
            <a:endParaRPr lang="en-US" b="1" dirty="0"/>
          </a:p>
          <a:p>
            <a:pPr marL="342900" indent="-342900" algn="just">
              <a:buFont typeface="Arial" panose="020B0604020202020204" pitchFamily="34" charset="0"/>
              <a:buChar char="•"/>
            </a:pPr>
            <a:r>
              <a:rPr lang="en-US" dirty="0"/>
              <a:t>Do your kids rely on computers? Smart phones? Normal phones? Word of mouth?</a:t>
            </a:r>
          </a:p>
          <a:p>
            <a:pPr marL="342900" indent="-342900" algn="just">
              <a:buFont typeface="Arial" panose="020B0604020202020204" pitchFamily="34" charset="0"/>
              <a:buChar char="•"/>
            </a:pPr>
            <a:r>
              <a:rPr lang="en-US" dirty="0"/>
              <a:t>Do your kids have access to data and, if so, how much? When can data be used?</a:t>
            </a:r>
          </a:p>
          <a:p>
            <a:pPr marL="342900" indent="-342900" algn="just">
              <a:buFont typeface="Arial" panose="020B0604020202020204" pitchFamily="34" charset="0"/>
              <a:buChar char="•"/>
            </a:pPr>
            <a:r>
              <a:rPr lang="en-US" dirty="0"/>
              <a:t>How much parental support is there?</a:t>
            </a:r>
          </a:p>
          <a:p>
            <a:pPr marL="342900" indent="-342900" algn="just">
              <a:buFont typeface="Arial" panose="020B0604020202020204" pitchFamily="34" charset="0"/>
              <a:buChar char="•"/>
            </a:pPr>
            <a:r>
              <a:rPr lang="en-US" dirty="0"/>
              <a:t>How much school work do they have?</a:t>
            </a:r>
          </a:p>
          <a:p>
            <a:pPr marL="342900" indent="-342900" algn="just">
              <a:buFont typeface="Arial" panose="020B0604020202020204" pitchFamily="34" charset="0"/>
              <a:buChar char="•"/>
            </a:pPr>
            <a:r>
              <a:rPr lang="en-US" dirty="0"/>
              <a:t>How strong is your leadership (especially PLs and sixers)</a:t>
            </a:r>
          </a:p>
          <a:p>
            <a:pPr marL="342900" indent="-342900" algn="just">
              <a:buFont typeface="Arial" panose="020B0604020202020204" pitchFamily="34" charset="0"/>
              <a:buChar char="•"/>
            </a:pPr>
            <a:r>
              <a:rPr lang="en-US" dirty="0"/>
              <a:t>What resources do your kids have access to?</a:t>
            </a:r>
          </a:p>
          <a:p>
            <a:pPr marL="342900" indent="-342900" algn="just">
              <a:buFont typeface="Arial" panose="020B0604020202020204" pitchFamily="34" charset="0"/>
              <a:buChar char="•"/>
            </a:pPr>
            <a:r>
              <a:rPr lang="en-US" dirty="0"/>
              <a:t>What interests your kids? Will a “sporty” kid enjoy your </a:t>
            </a:r>
            <a:r>
              <a:rPr lang="en-US" dirty="0" err="1"/>
              <a:t>programme</a:t>
            </a:r>
            <a:r>
              <a:rPr lang="en-US" dirty="0"/>
              <a:t> as much as an “academic” one?</a:t>
            </a:r>
          </a:p>
        </p:txBody>
      </p:sp>
    </p:spTree>
    <p:extLst>
      <p:ext uri="{BB962C8B-B14F-4D97-AF65-F5344CB8AC3E}">
        <p14:creationId xmlns:p14="http://schemas.microsoft.com/office/powerpoint/2010/main" val="3263999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073B6-755D-4006-BB83-0FC95A774455}"/>
              </a:ext>
            </a:extLst>
          </p:cNvPr>
          <p:cNvSpPr>
            <a:spLocks noGrp="1"/>
          </p:cNvSpPr>
          <p:nvPr>
            <p:ph type="ctrTitle"/>
          </p:nvPr>
        </p:nvSpPr>
        <p:spPr>
          <a:xfrm>
            <a:off x="755576" y="548680"/>
            <a:ext cx="7759774" cy="1008112"/>
          </a:xfrm>
        </p:spPr>
        <p:txBody>
          <a:bodyPr>
            <a:normAutofit fontScale="90000"/>
          </a:bodyPr>
          <a:lstStyle/>
          <a:p>
            <a:r>
              <a:rPr lang="en-US" dirty="0"/>
              <a:t>KEY PRINCIPLES FOR DISTANCE SCOUTING</a:t>
            </a:r>
          </a:p>
        </p:txBody>
      </p:sp>
      <p:sp>
        <p:nvSpPr>
          <p:cNvPr id="3" name="Subtitle 2">
            <a:extLst>
              <a:ext uri="{FF2B5EF4-FFF2-40B4-BE49-F238E27FC236}">
                <a16:creationId xmlns:a16="http://schemas.microsoft.com/office/drawing/2014/main" id="{C042AFF9-949F-4D27-9C33-A0C55FB9EDEC}"/>
              </a:ext>
            </a:extLst>
          </p:cNvPr>
          <p:cNvSpPr>
            <a:spLocks noGrp="1"/>
          </p:cNvSpPr>
          <p:nvPr>
            <p:ph type="subTitle" idx="1"/>
          </p:nvPr>
        </p:nvSpPr>
        <p:spPr>
          <a:xfrm>
            <a:off x="1167408" y="1700808"/>
            <a:ext cx="6858000" cy="3023914"/>
          </a:xfrm>
        </p:spPr>
        <p:txBody>
          <a:bodyPr>
            <a:normAutofit fontScale="85000" lnSpcReduction="10000"/>
          </a:bodyPr>
          <a:lstStyle/>
          <a:p>
            <a:pPr algn="just"/>
            <a:r>
              <a:rPr lang="en-US" b="1" dirty="0"/>
              <a:t>2) Use the patrol system</a:t>
            </a:r>
            <a:endParaRPr lang="en-US" dirty="0"/>
          </a:p>
          <a:p>
            <a:pPr algn="just"/>
            <a:endParaRPr lang="en-US" b="1" dirty="0"/>
          </a:p>
          <a:p>
            <a:pPr marL="342900" indent="-342900" algn="just">
              <a:buFont typeface="Arial" panose="020B0604020202020204" pitchFamily="34" charset="0"/>
              <a:buChar char="•"/>
            </a:pPr>
            <a:r>
              <a:rPr lang="en-US" dirty="0"/>
              <a:t>Points and other incentives can create healthy competition with other groups;</a:t>
            </a:r>
          </a:p>
          <a:p>
            <a:pPr marL="342900" indent="-342900" algn="just">
              <a:buFont typeface="Arial" panose="020B0604020202020204" pitchFamily="34" charset="0"/>
              <a:buChar char="•"/>
            </a:pPr>
            <a:r>
              <a:rPr lang="en-US" dirty="0"/>
              <a:t>Peer pressure can be useful in keeping members engaged in the group;</a:t>
            </a:r>
          </a:p>
          <a:p>
            <a:pPr marL="342900" indent="-342900" algn="just">
              <a:buFont typeface="Arial" panose="020B0604020202020204" pitchFamily="34" charset="0"/>
              <a:buChar char="•"/>
            </a:pPr>
            <a:r>
              <a:rPr lang="en-US" dirty="0"/>
              <a:t>Keep an eye on the leader and be prepared to step in if necessary to maintain group cohesion;</a:t>
            </a:r>
          </a:p>
          <a:p>
            <a:pPr marL="342900" indent="-342900" algn="just">
              <a:buFont typeface="Arial" panose="020B0604020202020204" pitchFamily="34" charset="0"/>
              <a:buChar char="•"/>
            </a:pPr>
            <a:r>
              <a:rPr lang="en-US" dirty="0"/>
              <a:t>Remember that leading by example is key;</a:t>
            </a:r>
          </a:p>
          <a:p>
            <a:pPr marL="342900" indent="-342900" algn="just">
              <a:buFont typeface="Arial" panose="020B0604020202020204" pitchFamily="34" charset="0"/>
              <a:buChar char="•"/>
            </a:pPr>
            <a:endParaRPr lang="en-US" dirty="0"/>
          </a:p>
        </p:txBody>
      </p:sp>
    </p:spTree>
    <p:extLst>
      <p:ext uri="{BB962C8B-B14F-4D97-AF65-F5344CB8AC3E}">
        <p14:creationId xmlns:p14="http://schemas.microsoft.com/office/powerpoint/2010/main" val="373678415"/>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template 3 2013.pptx" id="{A42D1A23-5337-46B5-B07F-A07C1039D9F6}" vid="{AB05AAE8-47EB-42A5-B929-E1DF7D6C24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Scout presentation creme</Template>
  <TotalTime>199</TotalTime>
  <Words>1093</Words>
  <Application>Microsoft Office PowerPoint</Application>
  <PresentationFormat>On-screen Show (4:3)</PresentationFormat>
  <Paragraphs>95</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AG Stencil</vt:lpstr>
      <vt:lpstr>Arial</vt:lpstr>
      <vt:lpstr>Calibri</vt:lpstr>
      <vt:lpstr>Verdana</vt:lpstr>
      <vt:lpstr>1_Custom Design</vt:lpstr>
      <vt:lpstr>PowerPoint Presentation</vt:lpstr>
      <vt:lpstr>THE LOCKDOWN – A THREAT TO SCOUTING</vt:lpstr>
      <vt:lpstr>THE LOCKDOWN – AN OPPORTUNITY FOR SCOUTING</vt:lpstr>
      <vt:lpstr>HOW DO YOU DO “SCOUTING” UNDER LOCKDOWN?</vt:lpstr>
      <vt:lpstr>CAN YOU DO “SCOUTING” UNDER LOCKDOWN?</vt:lpstr>
      <vt:lpstr>AND THE METHOD WE SHOULD USE IS?</vt:lpstr>
      <vt:lpstr>AND THE METHOD WE SHOULD USE IS?</vt:lpstr>
      <vt:lpstr>KEY PRINCIPLES FOR DISTANCE SCOUTING</vt:lpstr>
      <vt:lpstr>KEY PRINCIPLES FOR DISTANCE SCOUTING</vt:lpstr>
      <vt:lpstr>KEY PRINCIPLES FOR DISTANCE SCOUTING</vt:lpstr>
      <vt:lpstr>KEY PRINCIPLES FOR DISTANCE SCOUTING</vt:lpstr>
      <vt:lpstr>KEY PRINCIPLES FOR DISTANCE SCOUTING</vt:lpstr>
      <vt:lpstr>KEY PRINCIPLES FOR DISTANCE SCOUTING</vt:lpstr>
      <vt:lpstr>KEY PRINCIPLES FOR DISTANCE SCOUTING</vt:lpstr>
      <vt:lpstr>KEY PRINCIPLES FOR DISTANCE SCOUTING</vt:lpstr>
      <vt:lpstr>FINAL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Le Roux</dc:creator>
  <cp:lastModifiedBy>Joy Hutchinson (Chair: Adult Resources)</cp:lastModifiedBy>
  <cp:revision>15</cp:revision>
  <dcterms:created xsi:type="dcterms:W3CDTF">2017-02-04T14:06:57Z</dcterms:created>
  <dcterms:modified xsi:type="dcterms:W3CDTF">2020-05-21T11:52:15Z</dcterms:modified>
</cp:coreProperties>
</file>